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76" r:id="rId2"/>
    <p:sldId id="279" r:id="rId3"/>
    <p:sldId id="280" r:id="rId4"/>
    <p:sldId id="283" r:id="rId5"/>
    <p:sldId id="284" r:id="rId6"/>
    <p:sldId id="275" r:id="rId7"/>
    <p:sldId id="259" r:id="rId8"/>
    <p:sldId id="260" r:id="rId9"/>
    <p:sldId id="262" r:id="rId10"/>
    <p:sldId id="285" r:id="rId11"/>
    <p:sldId id="261" r:id="rId12"/>
    <p:sldId id="263" r:id="rId13"/>
    <p:sldId id="264" r:id="rId14"/>
    <p:sldId id="265" r:id="rId15"/>
    <p:sldId id="266" r:id="rId16"/>
    <p:sldId id="267" r:id="rId17"/>
    <p:sldId id="278" r:id="rId18"/>
    <p:sldId id="271" r:id="rId19"/>
    <p:sldId id="272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8C8"/>
    <a:srgbClr val="C58805"/>
    <a:srgbClr val="D39E18"/>
    <a:srgbClr val="D6A31B"/>
    <a:srgbClr val="F1C12C"/>
    <a:srgbClr val="CD9611"/>
    <a:srgbClr val="8F6003"/>
    <a:srgbClr val="C88D09"/>
    <a:srgbClr val="AC7300"/>
    <a:srgbClr val="D39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F931FE-BCEF-5627-F314-678F371F9E37}" v="175" dt="2024-07-15T13:57:19.902"/>
    <p1510:client id="{6B9CC504-9B3B-39F9-B0F8-483D5AFF5E8B}" v="158" dt="2024-07-15T11:57:27.779"/>
    <p1510:client id="{76B60913-0640-896A-1D64-B663831984AA}" v="9" dt="2024-07-15T13:59:24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Μεσαίο στυλ 2 - Έμφαση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Μεσαίο στυλ 2 - Έμφαση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Μεσαίο στυλ 2 - Έμφαση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Μεσαίο στυλ 2 - Έμφαση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11" autoAdjust="0"/>
    <p:restoredTop sz="94660"/>
  </p:normalViewPr>
  <p:slideViewPr>
    <p:cSldViewPr snapToGrid="0">
      <p:cViewPr>
        <p:scale>
          <a:sx n="148" d="100"/>
          <a:sy n="148" d="100"/>
        </p:scale>
        <p:origin x="3420" y="2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0000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1037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99bdb13e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99bdb13e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084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9a4565e2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e9a4565e2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383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7717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0110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99bdb13e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99bdb13e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360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99bdb13e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99bdb13e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682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99bdb13e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99bdb13e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223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748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0375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5162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499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3996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1640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2757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2801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9a4565e2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9a4565e2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490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9a4565e2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9a4565e2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725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5.xml"/><Relationship Id="rId3" Type="http://schemas.openxmlformats.org/officeDocument/2006/relationships/image" Target="../media/image29.png"/><Relationship Id="rId7" Type="http://schemas.openxmlformats.org/officeDocument/2006/relationships/slide" Target="slide5.xml"/><Relationship Id="rId12" Type="http://schemas.openxmlformats.org/officeDocument/2006/relationships/slide" Target="slide14.xml"/><Relationship Id="rId17" Type="http://schemas.openxmlformats.org/officeDocument/2006/relationships/slide" Target="slide13.xml"/><Relationship Id="rId2" Type="http://schemas.openxmlformats.org/officeDocument/2006/relationships/notesSlide" Target="../notesSlides/notesSlide18.xml"/><Relationship Id="rId16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1.xml"/><Relationship Id="rId5" Type="http://schemas.openxmlformats.org/officeDocument/2006/relationships/slide" Target="slide4.xml"/><Relationship Id="rId15" Type="http://schemas.openxmlformats.org/officeDocument/2006/relationships/slide" Target="slide18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8.xml"/><Relationship Id="rId14" Type="http://schemas.openxmlformats.org/officeDocument/2006/relationships/slide" Target="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A82A96-E72B-A7BD-F76B-52EACF883B57}"/>
              </a:ext>
            </a:extLst>
          </p:cNvPr>
          <p:cNvSpPr txBox="1"/>
          <p:nvPr/>
        </p:nvSpPr>
        <p:spPr>
          <a:xfrm>
            <a:off x="-76394" y="1614465"/>
            <a:ext cx="752046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rgbClr val="C28300"/>
                </a:solidFill>
                <a:ea typeface="Cambria Math"/>
              </a:rPr>
              <a:t>Design of a Wireless Indoor </a:t>
            </a:r>
            <a:r>
              <a:rPr lang="en-US" sz="2000" b="1" dirty="0" smtClean="0">
                <a:solidFill>
                  <a:srgbClr val="C28300"/>
                </a:solidFill>
                <a:ea typeface="Cambria Math"/>
              </a:rPr>
              <a:t>Tracking System </a:t>
            </a:r>
            <a:r>
              <a:rPr lang="en-US" sz="2000" b="1" dirty="0">
                <a:solidFill>
                  <a:srgbClr val="C28300"/>
                </a:solidFill>
                <a:ea typeface="Cambria Math"/>
              </a:rPr>
              <a:t>for Multi-Sensor Data </a:t>
            </a:r>
            <a:r>
              <a:rPr lang="en-US" sz="2000" b="1" dirty="0" smtClean="0">
                <a:solidFill>
                  <a:srgbClr val="C28300"/>
                </a:solidFill>
                <a:ea typeface="Cambria Math"/>
              </a:rPr>
              <a:t>Acquisition with </a:t>
            </a:r>
            <a:r>
              <a:rPr lang="en-US" sz="2000" b="1" dirty="0">
                <a:solidFill>
                  <a:srgbClr val="C28300"/>
                </a:solidFill>
                <a:ea typeface="Cambria Math"/>
              </a:rPr>
              <a:t>BLE Channel Sounding</a:t>
            </a:r>
            <a:endParaRPr lang="el-GR" sz="2000" b="1" dirty="0">
              <a:solidFill>
                <a:srgbClr val="C28300"/>
              </a:solidFill>
              <a:ea typeface="Cambria Math"/>
            </a:endParaRPr>
          </a:p>
        </p:txBody>
      </p:sp>
      <p:sp>
        <p:nvSpPr>
          <p:cNvPr id="17" name="Google Shape;85;p13">
            <a:extLst>
              <a:ext uri="{FF2B5EF4-FFF2-40B4-BE49-F238E27FC236}">
                <a16:creationId xmlns:a16="http://schemas.microsoft.com/office/drawing/2014/main" id="{0DD44675-1ECB-CD5B-14CF-F0437F51BCC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1" y="535258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800" b="1"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l-GR" sz="1800" b="1" dirty="0" err="1">
                <a:solidFill>
                  <a:schemeClr val="bg1"/>
                </a:solidFill>
                <a:latin typeface="+mn-lt"/>
              </a:rPr>
              <a:t>Name</a:t>
            </a:r>
            <a:r>
              <a:rPr lang="el-GR" sz="1800" b="1" dirty="0">
                <a:solidFill>
                  <a:schemeClr val="bg1"/>
                </a:solidFill>
                <a:latin typeface="+mn-lt"/>
              </a:rPr>
              <a:t>: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Vasiloglou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Athanasios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 marL="0" lvl="0" indent="0" algn="l">
              <a:buSzPct val="100000"/>
            </a:pPr>
            <a:r>
              <a:rPr lang="el-GR" sz="1800" b="1" dirty="0" err="1">
                <a:solidFill>
                  <a:schemeClr val="bg1"/>
                </a:solidFill>
                <a:latin typeface="+mn-lt"/>
              </a:rPr>
              <a:t>Advisor</a:t>
            </a:r>
            <a:r>
              <a:rPr lang="el-GR" sz="1800" b="1" dirty="0">
                <a:solidFill>
                  <a:schemeClr val="bg1"/>
                </a:solidFill>
                <a:latin typeface="+mn-lt"/>
              </a:rPr>
              <a:t>: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Prof.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Evangelos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V.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Hristoforou</a:t>
            </a:r>
            <a:r>
              <a:rPr lang="el-GR" sz="18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NTUA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l-GR" sz="1800" b="1" dirty="0" err="1">
                <a:solidFill>
                  <a:schemeClr val="bg1"/>
                </a:solidFill>
                <a:latin typeface="+mn-lt"/>
              </a:rPr>
              <a:t>Date</a:t>
            </a:r>
            <a:r>
              <a:rPr lang="el-GR" sz="1800" b="1" dirty="0">
                <a:solidFill>
                  <a:schemeClr val="bg1"/>
                </a:solidFill>
                <a:latin typeface="+mn-lt"/>
              </a:rPr>
              <a:t>: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24/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10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/</a:t>
            </a:r>
            <a:r>
              <a:rPr lang="el-GR" sz="1800" dirty="0" smtClean="0">
                <a:solidFill>
                  <a:schemeClr val="bg1"/>
                </a:solidFill>
                <a:latin typeface="+mn-lt"/>
              </a:rPr>
              <a:t>202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5</a:t>
            </a:r>
            <a:endParaRPr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FB74BBDF-C319-DD93-39F5-FC15B8145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8" t="-16973"/>
          <a:stretch/>
        </p:blipFill>
        <p:spPr>
          <a:xfrm>
            <a:off x="154425" y="107146"/>
            <a:ext cx="2885946" cy="1159813"/>
          </a:xfrm>
          <a:prstGeom prst="rect">
            <a:avLst/>
          </a:prstGeom>
        </p:spPr>
      </p:pic>
      <p:grpSp>
        <p:nvGrpSpPr>
          <p:cNvPr id="8" name="Ομάδα 7">
            <a:extLst>
              <a:ext uri="{FF2B5EF4-FFF2-40B4-BE49-F238E27FC236}">
                <a16:creationId xmlns:a16="http://schemas.microsoft.com/office/drawing/2014/main" id="{5FAA3D54-DF9E-7D64-97B0-B21C59F2F234}"/>
              </a:ext>
            </a:extLst>
          </p:cNvPr>
          <p:cNvGrpSpPr/>
          <p:nvPr/>
        </p:nvGrpSpPr>
        <p:grpSpPr>
          <a:xfrm>
            <a:off x="10199137" y="5687900"/>
            <a:ext cx="2230839" cy="1063420"/>
            <a:chOff x="152400" y="2848354"/>
            <a:chExt cx="3959742" cy="1887571"/>
          </a:xfrm>
        </p:grpSpPr>
        <p:pic>
          <p:nvPicPr>
            <p:cNvPr id="6" name="Εικόνα 5">
              <a:extLst>
                <a:ext uri="{FF2B5EF4-FFF2-40B4-BE49-F238E27FC236}">
                  <a16:creationId xmlns:a16="http://schemas.microsoft.com/office/drawing/2014/main" id="{1F3F0B0E-E226-008A-A977-CD2BF5BB9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18" t="-16973" r="38728"/>
            <a:stretch/>
          </p:blipFill>
          <p:spPr>
            <a:xfrm>
              <a:off x="152400" y="2848354"/>
              <a:ext cx="1752600" cy="188757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6AF95E-D96A-69FD-2C0F-24C66E4E3067}"/>
                </a:ext>
              </a:extLst>
            </p:cNvPr>
            <p:cNvSpPr txBox="1"/>
            <p:nvPr/>
          </p:nvSpPr>
          <p:spPr>
            <a:xfrm>
              <a:off x="1216542" y="3257364"/>
              <a:ext cx="2895600" cy="1475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BCBCBC"/>
                  </a:solidFill>
                </a:rPr>
                <a:t>ECE</a:t>
              </a:r>
              <a:endParaRPr lang="en-US" sz="2800" b="1" dirty="0">
                <a:solidFill>
                  <a:srgbClr val="BCBCBC"/>
                </a:solidFill>
              </a:endParaRPr>
            </a:p>
            <a:p>
              <a:pPr algn="ctr"/>
              <a:r>
                <a:rPr lang="en-US" sz="2000" dirty="0">
                  <a:solidFill>
                    <a:srgbClr val="BCBCBC"/>
                  </a:solidFill>
                </a:rPr>
                <a:t>NTUA</a:t>
              </a:r>
              <a:endParaRPr lang="el-GR" sz="2000" dirty="0">
                <a:solidFill>
                  <a:srgbClr val="BCBCBC"/>
                </a:solidFill>
              </a:endParaRPr>
            </a:p>
          </p:txBody>
        </p:sp>
      </p:grpSp>
      <p:pic>
        <p:nvPicPr>
          <p:cNvPr id="3" name="Εικόνα 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t="5317" r="12556" b="5048"/>
          <a:stretch/>
        </p:blipFill>
        <p:spPr>
          <a:xfrm>
            <a:off x="6014433" y="2434107"/>
            <a:ext cx="3676919" cy="3039414"/>
          </a:xfrm>
          <a:prstGeom prst="rect">
            <a:avLst/>
          </a:prstGeom>
        </p:spPr>
      </p:pic>
      <p:pic>
        <p:nvPicPr>
          <p:cNvPr id="4" name="Εικόνα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448" y="2310560"/>
            <a:ext cx="466564" cy="70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0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A20DE28C-D255-4401-134A-F7D158F3B1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C88605F5-FDE3-4226-4BEE-90E6758C1A1F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E65F0E07-AE11-AC47-AF20-CCFC269B70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10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1B149E3F-DDE2-1945-A935-6E0B02EF9F68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10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795EF-E8BC-823E-7CEB-30011F2C6E10}"/>
              </a:ext>
            </a:extLst>
          </p:cNvPr>
          <p:cNvSpPr txBox="1"/>
          <p:nvPr/>
        </p:nvSpPr>
        <p:spPr>
          <a:xfrm>
            <a:off x="594363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Power Supply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292E54D8-CA82-1898-9075-D700B23368C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E5460-EF65-C46A-48EA-2FA51C728A17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>
          <a:blip r:embed="rId4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86139" y="2403854"/>
            <a:ext cx="6363478" cy="1863780"/>
          </a:xfrm>
          <a:prstGeom prst="rect">
            <a:avLst/>
          </a:prstGeom>
        </p:spPr>
      </p:pic>
      <p:pic>
        <p:nvPicPr>
          <p:cNvPr id="8" name="Εικόνα 7"/>
          <p:cNvPicPr>
            <a:picLocks noChangeAspect="1"/>
          </p:cNvPicPr>
          <p:nvPr/>
        </p:nvPicPr>
        <p:blipFill>
          <a:blip r:embed="rId5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3478" y="2402163"/>
            <a:ext cx="4334480" cy="1867161"/>
          </a:xfrm>
          <a:prstGeom prst="rect">
            <a:avLst/>
          </a:prstGeom>
        </p:spPr>
      </p:pic>
      <p:sp>
        <p:nvSpPr>
          <p:cNvPr id="15" name="Google Shape;109;p16">
            <a:extLst>
              <a:ext uri="{FF2B5EF4-FFF2-40B4-BE49-F238E27FC236}">
                <a16:creationId xmlns:a16="http://schemas.microsoft.com/office/drawing/2014/main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1748529" y="1710979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 smtClean="0">
                <a:latin typeface="+mj-lt"/>
              </a:rPr>
              <a:t>Battery Charger</a:t>
            </a:r>
          </a:p>
          <a:p>
            <a:pPr marL="203200"/>
            <a:endParaRPr lang="el-GR" sz="1800" dirty="0">
              <a:latin typeface="+mj-lt"/>
            </a:endParaRPr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8296D391-7E35-AB43-A94A-4CDE94486E70}"/>
              </a:ext>
            </a:extLst>
          </p:cNvPr>
          <p:cNvSpPr/>
          <p:nvPr/>
        </p:nvSpPr>
        <p:spPr>
          <a:xfrm rot="16200000">
            <a:off x="5912828" y="-3733578"/>
            <a:ext cx="36000" cy="1152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Ορθογώνιο 16">
            <a:extLst>
              <a:ext uri="{FF2B5EF4-FFF2-40B4-BE49-F238E27FC236}">
                <a16:creationId xmlns:a16="http://schemas.microsoft.com/office/drawing/2014/main" id="{6244035B-A7B2-7474-4E06-D58FEE972E95}"/>
              </a:ext>
            </a:extLst>
          </p:cNvPr>
          <p:cNvSpPr/>
          <p:nvPr/>
        </p:nvSpPr>
        <p:spPr>
          <a:xfrm>
            <a:off x="6108632" y="1745960"/>
            <a:ext cx="45719" cy="4729616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Google Shape;109;p16">
            <a:extLst>
              <a:ext uri="{FF2B5EF4-FFF2-40B4-BE49-F238E27FC236}">
                <a16:creationId xmlns:a16="http://schemas.microsoft.com/office/drawing/2014/main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7039561" y="1710979"/>
            <a:ext cx="4246582" cy="34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 smtClean="0">
                <a:latin typeface="+mj-lt"/>
              </a:rPr>
              <a:t>Buck – Boost Converter</a:t>
            </a:r>
            <a:endParaRPr lang="el-GR" sz="1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152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AC019A0E-F40C-7773-24B7-7318CCD9CF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5CF03C68-1871-70C1-20E1-7F6A33209E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11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5B6CE-6CE0-BD3A-0B60-AD8E3C83E792}"/>
              </a:ext>
            </a:extLst>
          </p:cNvPr>
          <p:cNvSpPr txBox="1"/>
          <p:nvPr/>
        </p:nvSpPr>
        <p:spPr>
          <a:xfrm>
            <a:off x="594362" y="214950"/>
            <a:ext cx="713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UART – USB Bridge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C81E1465-DB22-468D-6D76-C7B2C31C9C8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Θέση αριθμού διαφάνειας 10">
            <a:extLst>
              <a:ext uri="{FF2B5EF4-FFF2-40B4-BE49-F238E27FC236}">
                <a16:creationId xmlns:a16="http://schemas.microsoft.com/office/drawing/2014/main" id="{8EC8785A-5A5B-BDD2-0518-A52932B58B43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11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0E075F62-1CB5-9EF9-CFFE-C1EF33A49B5C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30DBD-CCAA-CEB6-7687-3673EBE7BA57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7" name="Εικόνα 1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1"/>
          <a:stretch/>
        </p:blipFill>
        <p:spPr>
          <a:xfrm>
            <a:off x="0" y="1693782"/>
            <a:ext cx="12192000" cy="3969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D5D820FF-4D10-CF6E-C56F-E28112BB34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530C853C-F33C-3AB1-312D-E1C86FA2A450}"/>
              </a:ext>
            </a:extLst>
          </p:cNvPr>
          <p:cNvSpPr/>
          <p:nvPr/>
        </p:nvSpPr>
        <p:spPr>
          <a:xfrm rot="16200000">
            <a:off x="6120835" y="490029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685031F9-BE31-9465-066E-738A3C4490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12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EF826275-703C-117D-214A-5A70DF282CCA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12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B8BA3-9967-66E6-9324-D66A68892666}"/>
              </a:ext>
            </a:extLst>
          </p:cNvPr>
          <p:cNvSpPr txBox="1"/>
          <p:nvPr/>
        </p:nvSpPr>
        <p:spPr>
          <a:xfrm>
            <a:off x="594363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Reflector Firmware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68EA1-D8E8-5D12-7ED3-05F594B11DE3}"/>
              </a:ext>
            </a:extLst>
          </p:cNvPr>
          <p:cNvSpPr txBox="1"/>
          <p:nvPr/>
        </p:nvSpPr>
        <p:spPr>
          <a:xfrm>
            <a:off x="594363" y="772550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Flowchart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9E4C7A48-17AC-1994-81B8-240AF45F5E9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2F0D89-1AEB-999C-1B21-7FB9C6618C7F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0" name="Εικόνα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t="27588" r="-629" b="26718"/>
          <a:stretch/>
        </p:blipFill>
        <p:spPr>
          <a:xfrm>
            <a:off x="2551845" y="896658"/>
            <a:ext cx="7088309" cy="51756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12685AB8-E70A-D612-7EF3-D376FA61FB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5DCDD3CC-B911-638B-2895-3D3C94D3E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13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B3D9C27A-74A9-28DC-1EF0-146DA7BEE907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13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ACD42-7BFB-8C79-E286-DDFEE97AE509}"/>
              </a:ext>
            </a:extLst>
          </p:cNvPr>
          <p:cNvSpPr txBox="1"/>
          <p:nvPr/>
        </p:nvSpPr>
        <p:spPr>
          <a:xfrm>
            <a:off x="653850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Initiator Firmware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99E61-28ED-9578-1AE5-991DB4A6627B}"/>
              </a:ext>
            </a:extLst>
          </p:cNvPr>
          <p:cNvSpPr txBox="1"/>
          <p:nvPr/>
        </p:nvSpPr>
        <p:spPr>
          <a:xfrm>
            <a:off x="653849" y="799725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Flowchart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A5C451BA-ABAA-A9D8-C627-4D90FE1F6760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76FF3CAE-07C4-1D37-E14C-25D00E45FABE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01AF29-DD97-D271-12A1-01550899F6F2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4" name="Εικόνα 1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" t="22228" r="225" b="21666"/>
          <a:stretch/>
        </p:blipFill>
        <p:spPr>
          <a:xfrm>
            <a:off x="3394202" y="1030557"/>
            <a:ext cx="5216398" cy="5228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518B3199-FF2C-F11A-46F4-C82C62469556}"/>
              </a:ext>
            </a:extLst>
          </p:cNvPr>
          <p:cNvSpPr/>
          <p:nvPr/>
        </p:nvSpPr>
        <p:spPr>
          <a:xfrm>
            <a:off x="0" y="-4731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8518178" y="2938575"/>
            <a:ext cx="472968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Average IFFT error : 0.049 m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Average </a:t>
            </a: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PBR error : 1.312 m 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Average </a:t>
            </a:r>
            <a:r>
              <a:rPr lang="en-US" sz="1800" dirty="0" err="1" smtClean="0">
                <a:latin typeface="Arial"/>
                <a:ea typeface="Arial"/>
                <a:cs typeface="Arial"/>
                <a:sym typeface="Arial"/>
              </a:rPr>
              <a:t>Dist</a:t>
            </a: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 error : 0.650 m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3551C615-BB7B-F822-DCDB-D69603948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14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57B57A73-998A-3585-9977-07B5034E30FF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14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82616F-0936-B397-DC8D-9A32D0011B57}"/>
              </a:ext>
            </a:extLst>
          </p:cNvPr>
          <p:cNvSpPr txBox="1"/>
          <p:nvPr/>
        </p:nvSpPr>
        <p:spPr>
          <a:xfrm>
            <a:off x="653850" y="237703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Results	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B9B66-DAA3-2BDF-3AC9-0ED02AFBC1CA}"/>
              </a:ext>
            </a:extLst>
          </p:cNvPr>
          <p:cNvSpPr txBox="1"/>
          <p:nvPr/>
        </p:nvSpPr>
        <p:spPr>
          <a:xfrm>
            <a:off x="653850" y="777141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First Testing Set up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766D0592-C135-EE95-9CBD-D7EB5C6780D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C0847025-752B-070C-89B6-E24CBCAA0E41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5ABEABEA-04A1-4F67-1F59-54EB1CA2282A}"/>
              </a:ext>
            </a:extLst>
          </p:cNvPr>
          <p:cNvSpPr/>
          <p:nvPr/>
        </p:nvSpPr>
        <p:spPr>
          <a:xfrm>
            <a:off x="8905327" y="2955496"/>
            <a:ext cx="45719" cy="906368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9BAB3-9E74-3CCF-1B54-BA1F9724AB79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1" name="Εικόνα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3" y="1602306"/>
            <a:ext cx="8291374" cy="39288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4C8BA304-C377-309A-83E6-E2BF2DEA0D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6A4F0FB3-C7A3-F89F-3224-15AEF659762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2E994F07-E1D2-14E3-0C74-4B84FE99C3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15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F72E8937-ABE4-3EE9-B828-A80CFA3878E7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15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ED0AF838-7EA8-E4D6-5629-8EB89CC3126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1A00B1-6B6D-9AA6-DA87-3B8033BCD6A1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2616F-0936-B397-DC8D-9A32D0011B57}"/>
              </a:ext>
            </a:extLst>
          </p:cNvPr>
          <p:cNvSpPr txBox="1"/>
          <p:nvPr/>
        </p:nvSpPr>
        <p:spPr>
          <a:xfrm>
            <a:off x="653850" y="237703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Results	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DB9B66-DAA3-2BDF-3AC9-0ED02AFBC1CA}"/>
              </a:ext>
            </a:extLst>
          </p:cNvPr>
          <p:cNvSpPr txBox="1"/>
          <p:nvPr/>
        </p:nvSpPr>
        <p:spPr>
          <a:xfrm>
            <a:off x="653850" y="777141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Second Testing Set up</a:t>
            </a:r>
            <a:endParaRPr lang="el-GR" sz="2400" b="1" dirty="0">
              <a:solidFill>
                <a:schemeClr val="tx1"/>
              </a:solidFill>
            </a:endParaRPr>
          </a:p>
        </p:txBody>
      </p:sp>
      <p:pic>
        <p:nvPicPr>
          <p:cNvPr id="9" name="Εικόνα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3" y="1619806"/>
            <a:ext cx="6678062" cy="3339031"/>
          </a:xfrm>
          <a:prstGeom prst="rect">
            <a:avLst/>
          </a:prstGeom>
        </p:spPr>
      </p:pic>
      <p:pic>
        <p:nvPicPr>
          <p:cNvPr id="10" name="Εικόνα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184" y="1619806"/>
            <a:ext cx="3618167" cy="3339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826F194D-8F19-F360-4891-1BFBB0582B57}"/>
              </a:ext>
            </a:extLst>
          </p:cNvPr>
          <p:cNvSpPr/>
          <p:nvPr/>
        </p:nvSpPr>
        <p:spPr>
          <a:xfrm>
            <a:off x="0" y="-129309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050F21B7-16FB-B5E9-A82C-822CD3241F86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F3BB2B52-AC90-EBE7-9D6C-45CE76763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16</a:t>
            </a:fld>
            <a:endParaRPr lang="el-GR" dirty="0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641D5D90-A139-5EE5-751E-5D538944B4CE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16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53890117-C257-DB12-4843-2B1616D60A75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9C67FE-EBC9-44E6-D31E-16DF12447FB3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82616F-0936-B397-DC8D-9A32D0011B57}"/>
              </a:ext>
            </a:extLst>
          </p:cNvPr>
          <p:cNvSpPr txBox="1"/>
          <p:nvPr/>
        </p:nvSpPr>
        <p:spPr>
          <a:xfrm>
            <a:off x="653850" y="237703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Results	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DB9B66-DAA3-2BDF-3AC9-0ED02AFBC1CA}"/>
              </a:ext>
            </a:extLst>
          </p:cNvPr>
          <p:cNvSpPr txBox="1"/>
          <p:nvPr/>
        </p:nvSpPr>
        <p:spPr>
          <a:xfrm>
            <a:off x="653850" y="777141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Third Testing Set up</a:t>
            </a:r>
            <a:endParaRPr lang="el-GR" sz="2400" b="1" dirty="0">
              <a:solidFill>
                <a:schemeClr val="tx1"/>
              </a:solidFill>
            </a:endParaRPr>
          </a:p>
        </p:txBody>
      </p:sp>
      <p:pic>
        <p:nvPicPr>
          <p:cNvPr id="18" name="Εικόνα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1F0ED"/>
              </a:clrFrom>
              <a:clrTo>
                <a:srgbClr val="F1F0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72" y="1643979"/>
            <a:ext cx="6030037" cy="4172877"/>
          </a:xfrm>
          <a:prstGeom prst="rect">
            <a:avLst/>
          </a:prstGeom>
        </p:spPr>
      </p:pic>
      <p:graphicFrame>
        <p:nvGraphicFramePr>
          <p:cNvPr id="22" name="Πίνακας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464079"/>
              </p:ext>
            </p:extLst>
          </p:nvPr>
        </p:nvGraphicFramePr>
        <p:xfrm>
          <a:off x="7151551" y="2299567"/>
          <a:ext cx="4368800" cy="28617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227798488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1188287662"/>
                    </a:ext>
                  </a:extLst>
                </a:gridCol>
              </a:tblGrid>
              <a:tr h="715425">
                <a:tc>
                  <a:txBody>
                    <a:bodyPr/>
                    <a:lstStyle/>
                    <a:p>
                      <a:r>
                        <a:rPr lang="en-US" dirty="0" smtClean="0"/>
                        <a:t>Initiator</a:t>
                      </a:r>
                      <a:endParaRPr lang="el-GR" dirty="0"/>
                    </a:p>
                  </a:txBody>
                  <a:tcPr>
                    <a:solidFill>
                      <a:srgbClr val="C588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Distance to Target</a:t>
                      </a:r>
                      <a:r>
                        <a:rPr lang="en-US" baseline="0" dirty="0" smtClean="0"/>
                        <a:t> (m)</a:t>
                      </a:r>
                      <a:endParaRPr lang="el-GR" dirty="0"/>
                    </a:p>
                  </a:txBody>
                  <a:tcPr>
                    <a:solidFill>
                      <a:srgbClr val="C588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828856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dirty="0" smtClean="0"/>
                        <a:t>Initiator 1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r>
                        <a:rPr lang="el-GR" dirty="0" smtClean="0"/>
                        <a:t>.0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044513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dirty="0" smtClean="0"/>
                        <a:t>Initiator</a:t>
                      </a:r>
                      <a:r>
                        <a:rPr lang="en-US" baseline="0" dirty="0" smtClean="0"/>
                        <a:t> 2 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4.5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32203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dirty="0" smtClean="0"/>
                        <a:t>Initiator</a:t>
                      </a:r>
                      <a:r>
                        <a:rPr lang="en-US" baseline="0" dirty="0" smtClean="0"/>
                        <a:t> 3 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3.0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78748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826F194D-8F19-F360-4891-1BFBB0582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050F21B7-16FB-B5E9-A82C-822CD3241F86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F3BB2B52-AC90-EBE7-9D6C-45CE76763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17</a:t>
            </a:fld>
            <a:endParaRPr lang="el-GR" dirty="0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641D5D90-A139-5EE5-751E-5D538944B4CE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17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53890117-C257-DB12-4843-2B1616D60A75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2616F-0936-B397-DC8D-9A32D0011B57}"/>
              </a:ext>
            </a:extLst>
          </p:cNvPr>
          <p:cNvSpPr txBox="1"/>
          <p:nvPr/>
        </p:nvSpPr>
        <p:spPr>
          <a:xfrm>
            <a:off x="653850" y="237703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Results	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B9B66-DAA3-2BDF-3AC9-0ED02AFBC1CA}"/>
              </a:ext>
            </a:extLst>
          </p:cNvPr>
          <p:cNvSpPr txBox="1"/>
          <p:nvPr/>
        </p:nvSpPr>
        <p:spPr>
          <a:xfrm>
            <a:off x="653850" y="777141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Error Heat Map</a:t>
            </a:r>
            <a:endParaRPr lang="el-GR" sz="2400" b="1" dirty="0">
              <a:solidFill>
                <a:schemeClr val="tx1"/>
              </a:solidFill>
            </a:endParaRPr>
          </a:p>
        </p:txBody>
      </p:sp>
      <p:pic>
        <p:nvPicPr>
          <p:cNvPr id="9" name="Εικόνα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59" y="1439371"/>
            <a:ext cx="4861941" cy="4626407"/>
          </a:xfrm>
          <a:prstGeom prst="rect">
            <a:avLst/>
          </a:prstGeom>
        </p:spPr>
      </p:pic>
      <p:graphicFrame>
        <p:nvGraphicFramePr>
          <p:cNvPr id="17" name="Πίνακας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252849"/>
              </p:ext>
            </p:extLst>
          </p:nvPr>
        </p:nvGraphicFramePr>
        <p:xfrm>
          <a:off x="6426200" y="2178732"/>
          <a:ext cx="4368800" cy="28617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227798488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1188287662"/>
                    </a:ext>
                  </a:extLst>
                </a:gridCol>
              </a:tblGrid>
              <a:tr h="715425">
                <a:tc>
                  <a:txBody>
                    <a:bodyPr/>
                    <a:lstStyle/>
                    <a:p>
                      <a:r>
                        <a:rPr lang="en-US" smtClean="0"/>
                        <a:t>Initiator</a:t>
                      </a:r>
                      <a:endParaRPr lang="el-GR" dirty="0"/>
                    </a:p>
                  </a:txBody>
                  <a:tcPr>
                    <a:solidFill>
                      <a:srgbClr val="C588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Average error </a:t>
                      </a:r>
                      <a:r>
                        <a:rPr lang="en-US" baseline="0" smtClean="0"/>
                        <a:t>(m)</a:t>
                      </a:r>
                      <a:endParaRPr lang="el-GR" dirty="0"/>
                    </a:p>
                  </a:txBody>
                  <a:tcPr>
                    <a:solidFill>
                      <a:srgbClr val="C588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828856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smtClean="0"/>
                        <a:t>Initiator 1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0.142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044513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smtClean="0"/>
                        <a:t>Initiator</a:t>
                      </a:r>
                      <a:r>
                        <a:rPr lang="en-US" baseline="0" smtClean="0"/>
                        <a:t> 2 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0.177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32203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smtClean="0"/>
                        <a:t>Initiator</a:t>
                      </a:r>
                      <a:r>
                        <a:rPr lang="en-US" baseline="0" smtClean="0"/>
                        <a:t> 3 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0.193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787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309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AE2DA430-1112-BB1A-8A5A-38AA0C16BA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42C9D3-9A8C-4605-D8F9-0A4263FEFA1C}"/>
              </a:ext>
            </a:extLst>
          </p:cNvPr>
          <p:cNvSpPr txBox="1"/>
          <p:nvPr/>
        </p:nvSpPr>
        <p:spPr>
          <a:xfrm>
            <a:off x="764883" y="2202267"/>
            <a:ext cx="5570221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/>
              <a:t>Summary</a:t>
            </a:r>
          </a:p>
          <a:p>
            <a:endParaRPr lang="en-US" sz="1800" dirty="0"/>
          </a:p>
          <a:p>
            <a:pPr marL="393700" lvl="0" indent="-342900"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/>
              <a:t>Sub-meter ranging achieved</a:t>
            </a:r>
          </a:p>
          <a:p>
            <a:pPr marL="393700" lvl="0" indent="-342900"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/>
              <a:t>Modular &amp; scalable Solution </a:t>
            </a:r>
          </a:p>
          <a:p>
            <a:pPr marL="393700" lvl="0" indent="-342900"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/>
              <a:t>Cost-effective design</a:t>
            </a:r>
            <a:endParaRPr lang="en-US"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" name="Θέση αριθμού διαφάνειας 2">
            <a:extLst>
              <a:ext uri="{FF2B5EF4-FFF2-40B4-BE49-F238E27FC236}">
                <a16:creationId xmlns:a16="http://schemas.microsoft.com/office/drawing/2014/main" id="{09EEBC52-D4D8-C945-9331-1C9C12F68C8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mtClean="0"/>
              <a:pPr/>
              <a:t>18</a:t>
            </a:fld>
            <a:endParaRPr lang="el-GR"/>
          </a:p>
        </p:txBody>
      </p:sp>
      <p:sp>
        <p:nvSpPr>
          <p:cNvPr id="10" name="Θέση αριθμού διαφάνειας 10">
            <a:extLst>
              <a:ext uri="{FF2B5EF4-FFF2-40B4-BE49-F238E27FC236}">
                <a16:creationId xmlns:a16="http://schemas.microsoft.com/office/drawing/2014/main" id="{E8F0CDBC-1CCB-AAE7-3867-75FA11C1C289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18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92C26D-7F66-025A-00B7-487A9A271D61}"/>
              </a:ext>
            </a:extLst>
          </p:cNvPr>
          <p:cNvSpPr txBox="1"/>
          <p:nvPr/>
        </p:nvSpPr>
        <p:spPr>
          <a:xfrm>
            <a:off x="653850" y="214950"/>
            <a:ext cx="795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Conclusions and Perspectives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D609CAB3-1554-9FCF-3010-7BB1403A052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6DD4C4C6-FF97-D46B-27F4-A25A4BDDED67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68B5D1AF-FA47-65B0-3038-4DC9A67E2D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18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BD99C3C5-A892-9052-413A-C5F233DC34BC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18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68AA99-A9A8-8EFB-5F6E-1D08B0A61D6C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F51CB2-CE04-460C-4B52-85F98A4BB2D6}"/>
              </a:ext>
            </a:extLst>
          </p:cNvPr>
          <p:cNvSpPr txBox="1"/>
          <p:nvPr/>
        </p:nvSpPr>
        <p:spPr>
          <a:xfrm>
            <a:off x="764883" y="4238077"/>
            <a:ext cx="557022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/>
              <a:t>Further Work 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Complete real-time </a:t>
            </a:r>
            <a:r>
              <a:rPr lang="en-US" sz="1800" dirty="0" smtClean="0"/>
              <a:t>supervision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Anchor </a:t>
            </a:r>
            <a:r>
              <a:rPr lang="en-US" sz="1800" dirty="0" smtClean="0"/>
              <a:t>Hardware Optimization</a:t>
            </a:r>
            <a:endParaRPr lang="en-US" sz="1800" dirty="0"/>
          </a:p>
        </p:txBody>
      </p:sp>
      <p:sp>
        <p:nvSpPr>
          <p:cNvPr id="23" name="Ορθογώνιο 22">
            <a:extLst>
              <a:ext uri="{FF2B5EF4-FFF2-40B4-BE49-F238E27FC236}">
                <a16:creationId xmlns:a16="http://schemas.microsoft.com/office/drawing/2014/main" id="{6104D95E-3A7F-A296-F64F-794DCC482066}"/>
              </a:ext>
            </a:extLst>
          </p:cNvPr>
          <p:cNvSpPr/>
          <p:nvPr/>
        </p:nvSpPr>
        <p:spPr>
          <a:xfrm>
            <a:off x="606338" y="4260803"/>
            <a:ext cx="36000" cy="14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7" name="Ορθογώνιο 26">
            <a:extLst>
              <a:ext uri="{FF2B5EF4-FFF2-40B4-BE49-F238E27FC236}">
                <a16:creationId xmlns:a16="http://schemas.microsoft.com/office/drawing/2014/main" id="{F33CB54D-7BBB-2F98-77B5-D9C8EA55BFEB}"/>
              </a:ext>
            </a:extLst>
          </p:cNvPr>
          <p:cNvSpPr/>
          <p:nvPr/>
        </p:nvSpPr>
        <p:spPr>
          <a:xfrm>
            <a:off x="606338" y="2224993"/>
            <a:ext cx="36000" cy="1692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8" name="Ορθογώνιο 27">
            <a:extLst>
              <a:ext uri="{FF2B5EF4-FFF2-40B4-BE49-F238E27FC236}">
                <a16:creationId xmlns:a16="http://schemas.microsoft.com/office/drawing/2014/main" id="{DF29C711-769F-A001-FDEE-5078FB6850CB}"/>
              </a:ext>
            </a:extLst>
          </p:cNvPr>
          <p:cNvSpPr/>
          <p:nvPr/>
        </p:nvSpPr>
        <p:spPr>
          <a:xfrm rot="16200000">
            <a:off x="2017273" y="1344574"/>
            <a:ext cx="45719" cy="2448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9" name="Ορθογώνιο 28">
            <a:extLst>
              <a:ext uri="{FF2B5EF4-FFF2-40B4-BE49-F238E27FC236}">
                <a16:creationId xmlns:a16="http://schemas.microsoft.com/office/drawing/2014/main" id="{21BB3124-355E-93AF-6A16-19C99C656A95}"/>
              </a:ext>
            </a:extLst>
          </p:cNvPr>
          <p:cNvSpPr/>
          <p:nvPr/>
        </p:nvSpPr>
        <p:spPr>
          <a:xfrm rot="16200000">
            <a:off x="2017273" y="3367365"/>
            <a:ext cx="45719" cy="2448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F5EF74-844D-4E02-1E53-D9F2B1B22FB8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9" name="Εικόνα 1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t="5317" r="12556" b="5048"/>
          <a:stretch/>
        </p:blipFill>
        <p:spPr>
          <a:xfrm>
            <a:off x="7289442" y="1878276"/>
            <a:ext cx="3676919" cy="30394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76A7E8B2-28DD-A804-C5EE-2CD3AF1DFB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8E9F5568-64A5-47B8-4D35-BDDAA966EEA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95F6B1C1-1BEC-AE27-50A8-970F3268BB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19</a:t>
            </a:fld>
            <a:endParaRPr lang="el-GR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7D86016B-08EC-E371-D337-A3E9B9759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98"/>
          <a:stretch/>
        </p:blipFill>
        <p:spPr>
          <a:xfrm>
            <a:off x="-1981200" y="5160441"/>
            <a:ext cx="12192000" cy="1561034"/>
          </a:xfrm>
          <a:prstGeom prst="rect">
            <a:avLst/>
          </a:prstGeom>
        </p:spPr>
      </p:pic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E8A7B3F7-F3D9-FA2F-19BA-7ECB4672C185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19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56BDE3C8-2EFD-7D5F-550F-E5CB4FD49EB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BA756C-52EF-0E91-84C0-05EB7722FB9D}"/>
              </a:ext>
            </a:extLst>
          </p:cNvPr>
          <p:cNvSpPr txBox="1"/>
          <p:nvPr/>
        </p:nvSpPr>
        <p:spPr>
          <a:xfrm>
            <a:off x="653850" y="214950"/>
            <a:ext cx="795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Thanks for your Attention!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07764A-A060-EA6B-CAE2-782D17DE648B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54B6B4-07A2-8672-0C36-D779A8412D5D}"/>
              </a:ext>
            </a:extLst>
          </p:cNvPr>
          <p:cNvSpPr txBox="1"/>
          <p:nvPr/>
        </p:nvSpPr>
        <p:spPr>
          <a:xfrm>
            <a:off x="1055912" y="1567036"/>
            <a:ext cx="4860000" cy="1169551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u="sng" dirty="0" smtClean="0">
                <a:solidFill>
                  <a:schemeClr val="tx1"/>
                </a:solidFill>
              </a:rPr>
              <a:t>Theory</a:t>
            </a:r>
            <a:endParaRPr lang="el-GR" sz="1400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4" action="ppaction://hlinksldjump"/>
              </a:rPr>
              <a:t>BLE Position Approaches         </a:t>
            </a:r>
            <a:r>
              <a:rPr lang="el-GR" dirty="0" smtClean="0">
                <a:solidFill>
                  <a:schemeClr val="tx1"/>
                </a:solidFill>
                <a:hlinkClick r:id="rId4" action="ppaction://hlinksldjump"/>
              </a:rPr>
              <a:t>                            σελ.3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5" action="ppaction://hlinksldjump"/>
              </a:rPr>
              <a:t>IFFT Based Ranging   </a:t>
            </a:r>
            <a:r>
              <a:rPr lang="el-GR" dirty="0" smtClean="0">
                <a:solidFill>
                  <a:schemeClr val="tx1"/>
                </a:solidFill>
                <a:hlinkClick r:id="rId5" action="ppaction://hlinksldjump"/>
              </a:rPr>
              <a:t>                                          σελ.4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6" action="ppaction://hlinksldjump">
                  <a:extLst>
                    <a:ext uri="{A12FA001-AC4F-418D-AE19-62706E023703}">
                      <ahyp:hlinkClr xmlns:lc="http://schemas.openxmlformats.org/drawingml/2006/lockedCanvas" xmlns="" xmlns:ahyp="http://schemas.microsoft.com/office/drawing/2018/hyperlinkcolor" val="tx"/>
                    </a:ext>
                  </a:extLst>
                </a:hlinkClick>
              </a:rPr>
              <a:t>Phase Based </a:t>
            </a:r>
            <a:r>
              <a:rPr lang="en-US" dirty="0">
                <a:solidFill>
                  <a:schemeClr val="tx1"/>
                </a:solidFill>
                <a:hlinkClick r:id="rId6" action="ppaction://hlinksldjump">
                  <a:extLst>
                    <a:ext uri="{A12FA001-AC4F-418D-AE19-62706E023703}">
                      <ahyp:hlinkClr xmlns:lc="http://schemas.openxmlformats.org/drawingml/2006/lockedCanvas" xmlns="" xmlns:ahyp="http://schemas.microsoft.com/office/drawing/2018/hyperlinkcolor" val="tx"/>
                    </a:ext>
                  </a:extLst>
                </a:hlinkClick>
              </a:rPr>
              <a:t>Ranging   </a:t>
            </a:r>
            <a:r>
              <a:rPr lang="el-GR" dirty="0" smtClean="0">
                <a:solidFill>
                  <a:schemeClr val="tx1"/>
                </a:solidFill>
                <a:hlinkClick r:id="rId7" action="ppaction://hlinksldjump"/>
              </a:rPr>
              <a:t>                                       σελ.5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1BFF08-BF2E-D435-AFA4-A25C86F8FA0A}"/>
              </a:ext>
            </a:extLst>
          </p:cNvPr>
          <p:cNvSpPr txBox="1"/>
          <p:nvPr/>
        </p:nvSpPr>
        <p:spPr>
          <a:xfrm>
            <a:off x="1055912" y="3471403"/>
            <a:ext cx="4860000" cy="1600438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u="sng" dirty="0" smtClean="0">
                <a:solidFill>
                  <a:schemeClr val="tx1"/>
                </a:solidFill>
              </a:rPr>
              <a:t>Hardware Implementation</a:t>
            </a:r>
            <a:endParaRPr lang="el-GR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8" action="ppaction://hlinksldjump"/>
              </a:rPr>
              <a:t>PCB 3D Model 			           </a:t>
            </a:r>
            <a:r>
              <a:rPr lang="el-GR" dirty="0" smtClean="0">
                <a:solidFill>
                  <a:schemeClr val="tx1"/>
                </a:solidFill>
                <a:hlinkClick r:id="rId8" action="ppaction://hlinksldjump"/>
              </a:rPr>
              <a:t>σελ.6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6" action="ppaction://hlinksldjump"/>
              </a:rPr>
              <a:t>PCB Layers                                                           </a:t>
            </a:r>
            <a:r>
              <a:rPr lang="el-GR" dirty="0" smtClean="0">
                <a:solidFill>
                  <a:schemeClr val="tx1"/>
                </a:solidFill>
                <a:hlinkClick r:id="rId6" action="ppaction://hlinksldjump"/>
              </a:rPr>
              <a:t>σελ.7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9" action="ppaction://hlinksldjump"/>
              </a:rPr>
              <a:t>PCB Schematic 			           </a:t>
            </a:r>
            <a:r>
              <a:rPr lang="el-GR" dirty="0" smtClean="0">
                <a:solidFill>
                  <a:schemeClr val="tx1"/>
                </a:solidFill>
                <a:hlinkClick r:id="rId9" action="ppaction://hlinksldjump"/>
              </a:rPr>
              <a:t>σελ.8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10" action="ppaction://hlinksldjump"/>
              </a:rPr>
              <a:t>Power Supply Implementation		           </a:t>
            </a:r>
            <a:r>
              <a:rPr lang="el-GR" dirty="0" smtClean="0">
                <a:solidFill>
                  <a:schemeClr val="tx1"/>
                </a:solidFill>
                <a:hlinkClick r:id="rId10" action="ppaction://hlinksldjump"/>
              </a:rPr>
              <a:t>σελ.9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11" action="ppaction://hlinksldjump"/>
              </a:rPr>
              <a:t>UART - USB Bridge                                             </a:t>
            </a:r>
            <a:r>
              <a:rPr lang="el-GR" dirty="0" smtClean="0">
                <a:solidFill>
                  <a:schemeClr val="tx1"/>
                </a:solidFill>
                <a:hlinkClick r:id="rId11" action="ppaction://hlinksldjump"/>
              </a:rPr>
              <a:t>σελ.11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9AD487-57EC-68F5-A82C-7556315FA23C}"/>
              </a:ext>
            </a:extLst>
          </p:cNvPr>
          <p:cNvSpPr txBox="1"/>
          <p:nvPr/>
        </p:nvSpPr>
        <p:spPr>
          <a:xfrm>
            <a:off x="6422571" y="3001387"/>
            <a:ext cx="4860000" cy="1169551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u="sng" dirty="0" smtClean="0">
                <a:solidFill>
                  <a:schemeClr val="tx1"/>
                </a:solidFill>
              </a:rPr>
              <a:t>Results</a:t>
            </a:r>
            <a:endParaRPr lang="el-GR" sz="1400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12" action="ppaction://hlinksldjump"/>
              </a:rPr>
              <a:t>First Testing Set Up                                             σελ.14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13" action="ppaction://hlinksldjump"/>
              </a:rPr>
              <a:t>Second Testing Set Up         </a:t>
            </a:r>
            <a:r>
              <a:rPr lang="el-GR" dirty="0" smtClean="0">
                <a:solidFill>
                  <a:schemeClr val="tx1"/>
                </a:solidFill>
                <a:hlinkClick r:id="rId13" action="ppaction://hlinksldjump"/>
              </a:rPr>
              <a:t>                 </a:t>
            </a:r>
            <a:r>
              <a:rPr lang="en-US" dirty="0" smtClean="0">
                <a:solidFill>
                  <a:schemeClr val="tx1"/>
                </a:solidFill>
                <a:hlinkClick r:id="rId13" action="ppaction://hlinksldjump"/>
              </a:rPr>
              <a:t>              σελ.15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14" action="ppaction://hlinksldjump"/>
              </a:rPr>
              <a:t>Third Testing Set Up                            </a:t>
            </a:r>
            <a:r>
              <a:rPr lang="el-GR" dirty="0" smtClean="0">
                <a:solidFill>
                  <a:schemeClr val="tx1"/>
                </a:solidFill>
                <a:hlinkClick r:id="rId14" action="ppaction://hlinksldjump"/>
              </a:rPr>
              <a:t>            </a:t>
            </a:r>
            <a:r>
              <a:rPr lang="en-US" dirty="0" smtClean="0">
                <a:solidFill>
                  <a:schemeClr val="tx1"/>
                </a:solidFill>
                <a:hlinkClick r:id="rId14" action="ppaction://hlinksldjump"/>
              </a:rPr>
              <a:t>    σελ.16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DEBE7D-DCC4-4078-17BB-307F571B5131}"/>
              </a:ext>
            </a:extLst>
          </p:cNvPr>
          <p:cNvSpPr txBox="1"/>
          <p:nvPr/>
        </p:nvSpPr>
        <p:spPr>
          <a:xfrm>
            <a:off x="6422571" y="4639464"/>
            <a:ext cx="4860000" cy="307777"/>
          </a:xfrm>
          <a:prstGeom prst="rect">
            <a:avLst/>
          </a:prstGeom>
          <a:gradFill flip="none" rotWithShape="1">
            <a:gsLst>
              <a:gs pos="0">
                <a:srgbClr val="FBCC32"/>
              </a:gs>
              <a:gs pos="25000">
                <a:srgbClr val="D39F19"/>
              </a:gs>
              <a:gs pos="75000">
                <a:srgbClr val="AC7300"/>
              </a:gs>
              <a:gs pos="50000">
                <a:srgbClr val="D39F19"/>
              </a:gs>
              <a:gs pos="100000">
                <a:srgbClr val="0F0F0F"/>
              </a:gs>
            </a:gsLst>
            <a:lin ang="10800000" scaled="1"/>
            <a:tileRect/>
          </a:gradFill>
          <a:ln w="19050">
            <a:solidFill>
              <a:srgbClr val="0F0F0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u="sng" dirty="0">
                <a:solidFill>
                  <a:schemeClr val="bg1"/>
                </a:solidFill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</a:t>
            </a:r>
            <a:r>
              <a:rPr lang="en-US" b="1" i="1" u="sng" dirty="0">
                <a:solidFill>
                  <a:schemeClr val="bg1"/>
                </a:solidFill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NCLUSIONS &amp; PERSPECTIVES</a:t>
            </a:r>
            <a:endParaRPr lang="en-US" sz="1400" b="1" i="1" u="sng" dirty="0">
              <a:solidFill>
                <a:schemeClr val="bg1"/>
              </a:solidFill>
            </a:endParaRPr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E754B231-008A-FE90-4E61-B0F1D09D1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82" b="71598"/>
          <a:stretch/>
        </p:blipFill>
        <p:spPr>
          <a:xfrm>
            <a:off x="9701401" y="5160441"/>
            <a:ext cx="1404257" cy="1561034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CD6516BB-9D19-444E-7650-D48F9887B2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4" b="71598"/>
          <a:stretch/>
        </p:blipFill>
        <p:spPr>
          <a:xfrm>
            <a:off x="10689773" y="5166823"/>
            <a:ext cx="7217229" cy="15610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1BFF08-BF2E-D435-AFA4-A25C86F8FA0A}"/>
              </a:ext>
            </a:extLst>
          </p:cNvPr>
          <p:cNvSpPr txBox="1"/>
          <p:nvPr/>
        </p:nvSpPr>
        <p:spPr>
          <a:xfrm>
            <a:off x="6422571" y="1567036"/>
            <a:ext cx="4860000" cy="954107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u="sng" dirty="0" smtClean="0">
                <a:solidFill>
                  <a:schemeClr val="tx1"/>
                </a:solidFill>
              </a:rPr>
              <a:t>Firmware Implementation</a:t>
            </a:r>
            <a:endParaRPr lang="el-GR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16" action="ppaction://hlinksldjump"/>
              </a:rPr>
              <a:t>Reflector Firmware Flowchart    	         </a:t>
            </a:r>
            <a:r>
              <a:rPr lang="el-GR" dirty="0" smtClean="0">
                <a:solidFill>
                  <a:schemeClr val="tx1"/>
                </a:solidFill>
                <a:hlinkClick r:id="rId16" action="ppaction://hlinksldjump"/>
              </a:rPr>
              <a:t>σελ.12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17" action="ppaction://hlinksldjump"/>
              </a:rPr>
              <a:t>Initiator Firmware Flowchart                                </a:t>
            </a:r>
            <a:r>
              <a:rPr lang="el-GR" dirty="0" smtClean="0">
                <a:solidFill>
                  <a:schemeClr val="tx1"/>
                </a:solidFill>
                <a:hlinkClick r:id="rId17" action="ppaction://hlinksldjump"/>
              </a:rPr>
              <a:t>σελ.13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B9F5E464-4456-B36E-E6CC-487F2E9229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BDBF1-16B0-9672-A4B0-1E22CB9E1116}"/>
              </a:ext>
            </a:extLst>
          </p:cNvPr>
          <p:cNvSpPr txBox="1"/>
          <p:nvPr/>
        </p:nvSpPr>
        <p:spPr>
          <a:xfrm>
            <a:off x="594363" y="214950"/>
            <a:ext cx="429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Introduction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57E01531-85BB-90E1-68F6-167EA5ABAA1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9BFF3F27-75D3-E98F-2FB1-0660F386FEA7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26B44872-9BE2-9692-9E26-9279E2F6A0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2</a:t>
            </a:fld>
            <a:endParaRPr lang="el-GR"/>
          </a:p>
        </p:txBody>
      </p:sp>
      <p:sp>
        <p:nvSpPr>
          <p:cNvPr id="14" name="Θέση αριθμού διαφάνειας 10">
            <a:extLst>
              <a:ext uri="{FF2B5EF4-FFF2-40B4-BE49-F238E27FC236}">
                <a16:creationId xmlns:a16="http://schemas.microsoft.com/office/drawing/2014/main" id="{275C85B0-B9E7-C44C-1988-C5EEBA791AD6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2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6" name="AutoShape 2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9" name="AutoShape 4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" name="AutoShape 6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5" name="Εικόνα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149" y="2031823"/>
            <a:ext cx="5279867" cy="2801562"/>
          </a:xfrm>
          <a:prstGeom prst="rect">
            <a:avLst/>
          </a:prstGeom>
        </p:spPr>
      </p:pic>
      <p:sp>
        <p:nvSpPr>
          <p:cNvPr id="5" name="AutoShape 2" descr="Εικόνα 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6" name="Εικόνα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3" y="1066288"/>
            <a:ext cx="4725423" cy="47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0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B9F5E464-4456-B36E-E6CC-487F2E9229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BDBF1-16B0-9672-A4B0-1E22CB9E1116}"/>
              </a:ext>
            </a:extLst>
          </p:cNvPr>
          <p:cNvSpPr txBox="1"/>
          <p:nvPr/>
        </p:nvSpPr>
        <p:spPr>
          <a:xfrm>
            <a:off x="594362" y="214950"/>
            <a:ext cx="6206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BLE </a:t>
            </a:r>
            <a:r>
              <a:rPr lang="en-US" sz="3200" b="1" dirty="0">
                <a:solidFill>
                  <a:srgbClr val="C28300"/>
                </a:solidFill>
              </a:rPr>
              <a:t>Positioning </a:t>
            </a:r>
            <a:r>
              <a:rPr lang="en-US" sz="3200" b="1" dirty="0" smtClean="0">
                <a:solidFill>
                  <a:srgbClr val="C28300"/>
                </a:solidFill>
              </a:rPr>
              <a:t>Approaches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57E01531-85BB-90E1-68F6-167EA5ABAA1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9BFF3F27-75D3-E98F-2FB1-0660F386FEA7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26B44872-9BE2-9692-9E26-9279E2F6A0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3</a:t>
            </a:fld>
            <a:endParaRPr lang="el-GR"/>
          </a:p>
        </p:txBody>
      </p:sp>
      <p:sp>
        <p:nvSpPr>
          <p:cNvPr id="14" name="Θέση αριθμού διαφάνειας 10">
            <a:extLst>
              <a:ext uri="{FF2B5EF4-FFF2-40B4-BE49-F238E27FC236}">
                <a16:creationId xmlns:a16="http://schemas.microsoft.com/office/drawing/2014/main" id="{275C85B0-B9E7-C44C-1988-C5EEBA791AD6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3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6" name="AutoShape 2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9" name="AutoShape 4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" name="AutoShape 6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6" name="Google Shape;109;p16">
            <a:extLst>
              <a:ext uri="{FF2B5EF4-FFF2-40B4-BE49-F238E27FC236}">
                <a16:creationId xmlns:a16="http://schemas.microsoft.com/office/drawing/2014/main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70096" y="1783159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 smtClean="0">
                <a:latin typeface="+mj-lt"/>
              </a:rPr>
              <a:t>RSSI (Received Signal Strength)</a:t>
            </a:r>
          </a:p>
          <a:p>
            <a:pPr marL="203200"/>
            <a:endParaRPr lang="el-GR" sz="1800" dirty="0">
              <a:latin typeface="+mj-lt"/>
            </a:endParaRPr>
          </a:p>
        </p:txBody>
      </p:sp>
      <p:sp>
        <p:nvSpPr>
          <p:cNvPr id="17" name="Ορθογώνιο 16">
            <a:extLst>
              <a:ext uri="{FF2B5EF4-FFF2-40B4-BE49-F238E27FC236}">
                <a16:creationId xmlns:a16="http://schemas.microsoft.com/office/drawing/2014/main" id="{8296D391-7E35-AB43-A94A-4CDE94486E70}"/>
              </a:ext>
            </a:extLst>
          </p:cNvPr>
          <p:cNvSpPr/>
          <p:nvPr/>
        </p:nvSpPr>
        <p:spPr>
          <a:xfrm rot="16200000">
            <a:off x="6030925" y="-3696378"/>
            <a:ext cx="36000" cy="1152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Google Shape;109;p16">
            <a:extLst>
              <a:ext uri="{FF2B5EF4-FFF2-40B4-BE49-F238E27FC236}">
                <a16:creationId xmlns:a16="http://schemas.microsoft.com/office/drawing/2014/main" id="{5F1C8B12-973F-7DF1-2E4B-F9B7D0211929}"/>
              </a:ext>
            </a:extLst>
          </p:cNvPr>
          <p:cNvSpPr txBox="1">
            <a:spLocks/>
          </p:cNvSpPr>
          <p:nvPr/>
        </p:nvSpPr>
        <p:spPr>
          <a:xfrm>
            <a:off x="8137602" y="1750218"/>
            <a:ext cx="3343198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Channel Sounding (BLE 6.0)</a:t>
            </a:r>
            <a:endParaRPr lang="en-US" sz="1700" b="1" i="1" dirty="0" smtClean="0">
              <a:latin typeface="+mj-lt"/>
            </a:endParaRPr>
          </a:p>
          <a:p>
            <a:pPr marL="203200"/>
            <a:r>
              <a:rPr lang="en-US" sz="1700" b="1" i="1" dirty="0">
                <a:latin typeface="+mj-lt"/>
              </a:rPr>
              <a:t/>
            </a:r>
            <a:br>
              <a:rPr lang="en-US" sz="1700" b="1" i="1" dirty="0">
                <a:latin typeface="+mj-lt"/>
              </a:rPr>
            </a:br>
            <a:endParaRPr lang="en-US" sz="1700" b="1" i="1" dirty="0">
              <a:latin typeface="+mj-lt"/>
            </a:endParaRPr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id="{6244035B-A7B2-7474-4E06-D58FEE972E95}"/>
              </a:ext>
            </a:extLst>
          </p:cNvPr>
          <p:cNvSpPr/>
          <p:nvPr/>
        </p:nvSpPr>
        <p:spPr>
          <a:xfrm>
            <a:off x="3844226" y="1783159"/>
            <a:ext cx="59692" cy="4442507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6244035B-A7B2-7474-4E06-D58FEE972E95}"/>
              </a:ext>
            </a:extLst>
          </p:cNvPr>
          <p:cNvSpPr/>
          <p:nvPr/>
        </p:nvSpPr>
        <p:spPr>
          <a:xfrm flipH="1">
            <a:off x="8121706" y="1783159"/>
            <a:ext cx="45719" cy="4442508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" name="Google Shape;109;p16">
            <a:extLst>
              <a:ext uri="{FF2B5EF4-FFF2-40B4-BE49-F238E27FC236}">
                <a16:creationId xmlns:a16="http://schemas.microsoft.com/office/drawing/2014/main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3792519" y="1774143"/>
            <a:ext cx="4246582" cy="34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 err="1">
                <a:latin typeface="+mj-lt"/>
              </a:rPr>
              <a:t>AoA</a:t>
            </a:r>
            <a:r>
              <a:rPr lang="en-US" sz="1700" b="1" i="1" dirty="0">
                <a:latin typeface="+mj-lt"/>
              </a:rPr>
              <a:t> / </a:t>
            </a:r>
            <a:r>
              <a:rPr lang="en-US" sz="1700" b="1" i="1" dirty="0" err="1">
                <a:latin typeface="+mj-lt"/>
              </a:rPr>
              <a:t>AoD</a:t>
            </a:r>
            <a:r>
              <a:rPr lang="en-US" sz="1700" b="1" i="1" dirty="0">
                <a:latin typeface="+mj-lt"/>
              </a:rPr>
              <a:t> (Direction Finding arrays</a:t>
            </a:r>
            <a:r>
              <a:rPr lang="en-US" sz="1700" b="1" i="1" dirty="0" smtClean="0">
                <a:latin typeface="+mj-lt"/>
              </a:rPr>
              <a:t>)</a:t>
            </a:r>
            <a:endParaRPr lang="el-GR" sz="1800" dirty="0" smtClean="0">
              <a:latin typeface="+mj-lt"/>
            </a:endParaRPr>
          </a:p>
        </p:txBody>
      </p:sp>
      <p:pic>
        <p:nvPicPr>
          <p:cNvPr id="12" name="Εικόνα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" y="3092129"/>
            <a:ext cx="3597771" cy="2195805"/>
          </a:xfrm>
          <a:prstGeom prst="rect">
            <a:avLst/>
          </a:prstGeom>
        </p:spPr>
      </p:pic>
      <p:pic>
        <p:nvPicPr>
          <p:cNvPr id="15" name="Εικόνα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47" y="3087838"/>
            <a:ext cx="3817444" cy="2200096"/>
          </a:xfrm>
          <a:prstGeom prst="rect">
            <a:avLst/>
          </a:prstGeom>
        </p:spPr>
      </p:pic>
      <p:pic>
        <p:nvPicPr>
          <p:cNvPr id="23" name="Εικόνα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747" y="2638089"/>
            <a:ext cx="3566469" cy="31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1D1D4F26-7939-1C0B-B413-AF022BE73C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6" name="Google Shape;186;p26"/>
          <p:cNvSpPr txBox="1"/>
          <p:nvPr/>
        </p:nvSpPr>
        <p:spPr>
          <a:xfrm>
            <a:off x="7255877" y="2710287"/>
            <a:ext cx="3453036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IFFT Logic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Measure </a:t>
            </a:r>
            <a:r>
              <a:rPr lang="en-US" sz="1200" b="1" dirty="0"/>
              <a:t>channel transfer H(f)</a:t>
            </a:r>
            <a:r>
              <a:rPr lang="en-US" sz="1200" dirty="0"/>
              <a:t> on multiple tones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Apply </a:t>
            </a:r>
            <a:r>
              <a:rPr lang="en-US" sz="1200" b="1" dirty="0"/>
              <a:t>IFFT → CIR</a:t>
            </a:r>
            <a:r>
              <a:rPr lang="en-US" sz="1200" dirty="0"/>
              <a:t> to expose first arrival peak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First detectable path delay → </a:t>
            </a:r>
            <a:r>
              <a:rPr lang="en-US" sz="1200" b="1" dirty="0"/>
              <a:t>distance = </a:t>
            </a:r>
            <a:r>
              <a:rPr lang="en-US" sz="1200" b="1" dirty="0" err="1"/>
              <a:t>c·τ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Strong in LOS, stable in mild multipath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DDBBB135-7828-93D7-C9BB-0937B824C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4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B43F0710-1EB2-620B-80FE-A1C4FEF44159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4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D4099-1D7F-C4B9-48E1-BE86B1431E6E}"/>
              </a:ext>
            </a:extLst>
          </p:cNvPr>
          <p:cNvSpPr txBox="1"/>
          <p:nvPr/>
        </p:nvSpPr>
        <p:spPr>
          <a:xfrm>
            <a:off x="605849" y="220563"/>
            <a:ext cx="7048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IFFT Based Ranging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5BC143-E176-7A7D-6A58-1AFED160EE0E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Inverse Fast Fourier Transform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C5B334BA-D64C-DF3D-0570-4ACD9B74DFF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50737C15-E5C6-F28D-B1EF-E0F13C342E0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7493ECB2-091D-24E5-4B16-455BBCFA0172}"/>
              </a:ext>
            </a:extLst>
          </p:cNvPr>
          <p:cNvSpPr/>
          <p:nvPr/>
        </p:nvSpPr>
        <p:spPr>
          <a:xfrm rot="16200000">
            <a:off x="8820478" y="1728084"/>
            <a:ext cx="45719" cy="2952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D481CE91-0685-A869-2F6C-2A34AC8745B7}"/>
              </a:ext>
            </a:extLst>
          </p:cNvPr>
          <p:cNvSpPr/>
          <p:nvPr/>
        </p:nvSpPr>
        <p:spPr>
          <a:xfrm>
            <a:off x="7255876" y="2723255"/>
            <a:ext cx="45719" cy="1707596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1C4847-A1EA-32E9-0832-226DD6AEB456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13" name="AutoShape 4" descr="iff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4" name="Εικόνα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1" y="2326113"/>
            <a:ext cx="5739674" cy="312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1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1D1D4F26-7939-1C0B-B413-AF022BE73C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6" name="Google Shape;186;p26"/>
          <p:cNvSpPr txBox="1"/>
          <p:nvPr/>
        </p:nvSpPr>
        <p:spPr>
          <a:xfrm>
            <a:off x="7255877" y="2710287"/>
            <a:ext cx="3453036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PBR Logic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Phase of tones </a:t>
            </a:r>
            <a:r>
              <a:rPr lang="en-US" sz="1200" dirty="0"/>
              <a:t>shifts with distance </a:t>
            </a: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</a:t>
            </a:r>
            <a:r>
              <a:rPr lang="en-US" sz="1200" dirty="0" smtClean="0"/>
              <a:t>ompare </a:t>
            </a:r>
            <a:r>
              <a:rPr lang="en-US" sz="1200" dirty="0"/>
              <a:t>across frequencies </a:t>
            </a: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Multi-tone </a:t>
            </a:r>
            <a:r>
              <a:rPr lang="en-US" sz="1200" dirty="0"/>
              <a:t>fit resolves </a:t>
            </a:r>
            <a:r>
              <a:rPr lang="en-US" sz="1200" b="1" dirty="0" smtClean="0"/>
              <a:t>2</a:t>
            </a:r>
            <a:r>
              <a:rPr lang="el-GR" sz="1200" b="1" dirty="0"/>
              <a:t>π </a:t>
            </a:r>
            <a:r>
              <a:rPr lang="en-US" sz="1200" b="1" dirty="0" smtClean="0"/>
              <a:t>wrapping</a:t>
            </a:r>
            <a:endParaRPr sz="20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DDBBB135-7828-93D7-C9BB-0937B824C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5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B43F0710-1EB2-620B-80FE-A1C4FEF44159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5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D4099-1D7F-C4B9-48E1-BE86B1431E6E}"/>
              </a:ext>
            </a:extLst>
          </p:cNvPr>
          <p:cNvSpPr txBox="1"/>
          <p:nvPr/>
        </p:nvSpPr>
        <p:spPr>
          <a:xfrm>
            <a:off x="605849" y="220563"/>
            <a:ext cx="7048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Phase Based Ranging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C5B334BA-D64C-DF3D-0570-4ACD9B74DFF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50737C15-E5C6-F28D-B1EF-E0F13C342E0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7493ECB2-091D-24E5-4B16-455BBCFA0172}"/>
              </a:ext>
            </a:extLst>
          </p:cNvPr>
          <p:cNvSpPr/>
          <p:nvPr/>
        </p:nvSpPr>
        <p:spPr>
          <a:xfrm rot="16200000">
            <a:off x="8820478" y="1728084"/>
            <a:ext cx="45719" cy="2952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D481CE91-0685-A869-2F6C-2A34AC8745B7}"/>
              </a:ext>
            </a:extLst>
          </p:cNvPr>
          <p:cNvSpPr/>
          <p:nvPr/>
        </p:nvSpPr>
        <p:spPr>
          <a:xfrm>
            <a:off x="7255876" y="2723255"/>
            <a:ext cx="45719" cy="1341219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1C4847-A1EA-32E9-0832-226DD6AEB456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13" name="AutoShape 4" descr="iff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2" name="Εικόνα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97" y="1385805"/>
            <a:ext cx="5351657" cy="45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5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3A750AB4-18EE-C119-0636-175409573CBD}"/>
              </a:ext>
            </a:extLst>
          </p:cNvPr>
          <p:cNvSpPr/>
          <p:nvPr/>
        </p:nvSpPr>
        <p:spPr>
          <a:xfrm>
            <a:off x="15343" y="16042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A6215-08FE-5018-C6CB-A3D44A098E33}"/>
              </a:ext>
            </a:extLst>
          </p:cNvPr>
          <p:cNvSpPr txBox="1"/>
          <p:nvPr/>
        </p:nvSpPr>
        <p:spPr>
          <a:xfrm>
            <a:off x="594362" y="214950"/>
            <a:ext cx="6328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Hardware Design</a:t>
            </a:r>
            <a:endParaRPr lang="en-US" sz="3200" b="1" dirty="0">
              <a:solidFill>
                <a:srgbClr val="C28300"/>
              </a:solidFill>
            </a:endParaRPr>
          </a:p>
        </p:txBody>
      </p:sp>
      <p:sp>
        <p:nvSpPr>
          <p:cNvPr id="11" name="Θέση αριθμού διαφάνειας 10">
            <a:extLst>
              <a:ext uri="{FF2B5EF4-FFF2-40B4-BE49-F238E27FC236}">
                <a16:creationId xmlns:a16="http://schemas.microsoft.com/office/drawing/2014/main" id="{CC40F8BA-861F-9756-D059-CB3342BA2F0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4480" y="164966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t>6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17C44B8C-F2EA-3B27-EC86-61C0CFCDB9A3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FDE8794A-EFA0-7463-A1C9-960284BFC582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F8D3B0-F294-8A99-3447-B7E2ABB96AAB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0" name="Εικόνα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t="5317" r="12556" b="5048"/>
          <a:stretch/>
        </p:blipFill>
        <p:spPr>
          <a:xfrm>
            <a:off x="2079938" y="1652274"/>
            <a:ext cx="3676919" cy="3039414"/>
          </a:xfrm>
          <a:prstGeom prst="rect">
            <a:avLst/>
          </a:prstGeom>
        </p:spPr>
      </p:pic>
      <p:pic>
        <p:nvPicPr>
          <p:cNvPr id="3" name="Εικόνα 2"/>
          <p:cNvPicPr>
            <a:picLocks noChangeAspect="1"/>
          </p:cNvPicPr>
          <p:nvPr/>
        </p:nvPicPr>
        <p:blipFill>
          <a:blip r:embed="rId4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27" y="1525270"/>
            <a:ext cx="4387013" cy="341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2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1C188A8E-A80B-A521-DA42-46ECC307E3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3813CD5D-7C4B-008A-2D10-7C02E5B6A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7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1105C9-5B15-532F-A056-11866CE625DD}"/>
              </a:ext>
            </a:extLst>
          </p:cNvPr>
          <p:cNvSpPr txBox="1"/>
          <p:nvPr/>
        </p:nvSpPr>
        <p:spPr>
          <a:xfrm>
            <a:off x="594362" y="214950"/>
            <a:ext cx="6147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Hardware Design</a:t>
            </a:r>
            <a:endParaRPr lang="en-US" sz="3200" b="1" dirty="0">
              <a:solidFill>
                <a:srgbClr val="C28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F4A6C-3C63-76BE-0581-73027AFC90C2}"/>
              </a:ext>
            </a:extLst>
          </p:cNvPr>
          <p:cNvSpPr txBox="1"/>
          <p:nvPr/>
        </p:nvSpPr>
        <p:spPr>
          <a:xfrm>
            <a:off x="681840" y="799725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PCB Stack Up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DBC2FAE2-6A5F-54A3-FF97-A896320C8673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Θέση αριθμού διαφάνειας 10">
            <a:extLst>
              <a:ext uri="{FF2B5EF4-FFF2-40B4-BE49-F238E27FC236}">
                <a16:creationId xmlns:a16="http://schemas.microsoft.com/office/drawing/2014/main" id="{CC1CFB40-3BC6-FC53-032F-0B4F0E9CCF3C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7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0" name="Google Shape;109;p16">
            <a:extLst>
              <a:ext uri="{FF2B5EF4-FFF2-40B4-BE49-F238E27FC236}">
                <a16:creationId xmlns:a16="http://schemas.microsoft.com/office/drawing/2014/main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210041" y="4586139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Top layer </a:t>
            </a:r>
            <a:endParaRPr lang="en-US" sz="1700" b="1" i="1" dirty="0" smtClean="0">
              <a:latin typeface="+mj-lt"/>
            </a:endParaRPr>
          </a:p>
          <a:p>
            <a:pPr marL="203200"/>
            <a:endParaRPr lang="el-GR" sz="1800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Signals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ME54BS01 module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Sensors</a:t>
            </a:r>
            <a:endParaRPr lang="el-GR" sz="1800" dirty="0">
              <a:latin typeface="+mj-lt"/>
            </a:endParaRP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689A5A72-6D4E-3A22-C65F-488E51F37E8D}"/>
              </a:ext>
            </a:extLst>
          </p:cNvPr>
          <p:cNvSpPr/>
          <p:nvPr/>
        </p:nvSpPr>
        <p:spPr>
          <a:xfrm rot="16200000">
            <a:off x="6001511" y="482855"/>
            <a:ext cx="237239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8296D391-7E35-AB43-A94A-4CDE94486E70}"/>
              </a:ext>
            </a:extLst>
          </p:cNvPr>
          <p:cNvSpPr/>
          <p:nvPr/>
        </p:nvSpPr>
        <p:spPr>
          <a:xfrm rot="16200000">
            <a:off x="6102132" y="-862714"/>
            <a:ext cx="36000" cy="1152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FC4C2A33-0726-FCF1-9E55-FF2C4AF4BC50}"/>
              </a:ext>
            </a:extLst>
          </p:cNvPr>
          <p:cNvSpPr/>
          <p:nvPr/>
        </p:nvSpPr>
        <p:spPr>
          <a:xfrm>
            <a:off x="8980334" y="4599566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6244035B-A7B2-7474-4E06-D58FEE972E95}"/>
              </a:ext>
            </a:extLst>
          </p:cNvPr>
          <p:cNvSpPr/>
          <p:nvPr/>
        </p:nvSpPr>
        <p:spPr>
          <a:xfrm>
            <a:off x="323525" y="4599566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Google Shape;109;p16">
            <a:extLst>
              <a:ext uri="{FF2B5EF4-FFF2-40B4-BE49-F238E27FC236}">
                <a16:creationId xmlns:a16="http://schemas.microsoft.com/office/drawing/2014/main" id="{09B915C8-BC51-D535-092D-8D84C6EE1EE7}"/>
              </a:ext>
            </a:extLst>
          </p:cNvPr>
          <p:cNvSpPr txBox="1">
            <a:spLocks/>
          </p:cNvSpPr>
          <p:nvPr/>
        </p:nvSpPr>
        <p:spPr>
          <a:xfrm>
            <a:off x="2800351" y="4547066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First inner </a:t>
            </a:r>
            <a:r>
              <a:rPr lang="en-US" sz="1700" b="1" i="1" dirty="0" smtClean="0">
                <a:latin typeface="+mj-lt"/>
              </a:rPr>
              <a:t>layer</a:t>
            </a:r>
            <a:endParaRPr lang="en-US" sz="1700" b="1" i="1" dirty="0">
              <a:latin typeface="+mj-lt"/>
            </a:endParaRPr>
          </a:p>
          <a:p>
            <a:pPr marL="203200"/>
            <a:endParaRPr lang="en-US" sz="1700" b="1" i="1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Ground</a:t>
            </a:r>
            <a:endParaRPr lang="en-US" sz="1700" i="1" dirty="0">
              <a:latin typeface="+mj-lt"/>
            </a:endParaRPr>
          </a:p>
        </p:txBody>
      </p:sp>
      <p:sp>
        <p:nvSpPr>
          <p:cNvPr id="13" name="Google Shape;109;p16">
            <a:extLst>
              <a:ext uri="{FF2B5EF4-FFF2-40B4-BE49-F238E27FC236}">
                <a16:creationId xmlns:a16="http://schemas.microsoft.com/office/drawing/2014/main" id="{5F1C8B12-973F-7DF1-2E4B-F9B7D0211929}"/>
              </a:ext>
            </a:extLst>
          </p:cNvPr>
          <p:cNvSpPr txBox="1">
            <a:spLocks/>
          </p:cNvSpPr>
          <p:nvPr/>
        </p:nvSpPr>
        <p:spPr>
          <a:xfrm>
            <a:off x="8885563" y="4586139"/>
            <a:ext cx="309284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Bottom </a:t>
            </a:r>
            <a:r>
              <a:rPr lang="en-US" sz="1700" b="1" i="1" dirty="0" smtClean="0">
                <a:latin typeface="+mj-lt"/>
              </a:rPr>
              <a:t>layer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endParaRPr lang="en-US" sz="1700" b="1" i="1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Power Management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USB Differential Pair</a:t>
            </a:r>
            <a:r>
              <a:rPr lang="en-US" sz="1700" b="1" i="1" dirty="0">
                <a:latin typeface="+mj-lt"/>
              </a:rPr>
              <a:t/>
            </a:r>
            <a:br>
              <a:rPr lang="en-US" sz="1700" b="1" i="1" dirty="0">
                <a:latin typeface="+mj-lt"/>
              </a:rPr>
            </a:br>
            <a:endParaRPr lang="en-US" sz="1700" b="1" i="1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AA01EC-A45C-A1C1-BE53-8689C60DF8A6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id="{6244035B-A7B2-7474-4E06-D58FEE972E95}"/>
              </a:ext>
            </a:extLst>
          </p:cNvPr>
          <p:cNvSpPr/>
          <p:nvPr/>
        </p:nvSpPr>
        <p:spPr>
          <a:xfrm>
            <a:off x="2805515" y="4574490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6244035B-A7B2-7474-4E06-D58FEE972E95}"/>
              </a:ext>
            </a:extLst>
          </p:cNvPr>
          <p:cNvSpPr/>
          <p:nvPr/>
        </p:nvSpPr>
        <p:spPr>
          <a:xfrm>
            <a:off x="5871045" y="4606795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2" name="Εικόνα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976" y="2162366"/>
            <a:ext cx="2372014" cy="1567710"/>
          </a:xfrm>
          <a:prstGeom prst="rect">
            <a:avLst/>
          </a:prstGeom>
        </p:spPr>
      </p:pic>
      <p:pic>
        <p:nvPicPr>
          <p:cNvPr id="23" name="Εικόνα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28" y="2127913"/>
            <a:ext cx="2324722" cy="1532872"/>
          </a:xfrm>
          <a:prstGeom prst="rect">
            <a:avLst/>
          </a:prstGeom>
        </p:spPr>
      </p:pic>
      <p:pic>
        <p:nvPicPr>
          <p:cNvPr id="24" name="Εικόνα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242" y="2151995"/>
            <a:ext cx="2316636" cy="1532872"/>
          </a:xfrm>
          <a:prstGeom prst="rect">
            <a:avLst/>
          </a:prstGeom>
        </p:spPr>
      </p:pic>
      <p:pic>
        <p:nvPicPr>
          <p:cNvPr id="25" name="Εικόνα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182" y="2162366"/>
            <a:ext cx="2358386" cy="1558656"/>
          </a:xfrm>
          <a:prstGeom prst="rect">
            <a:avLst/>
          </a:prstGeom>
        </p:spPr>
      </p:pic>
      <p:sp>
        <p:nvSpPr>
          <p:cNvPr id="28" name="Google Shape;109;p16">
            <a:extLst>
              <a:ext uri="{FF2B5EF4-FFF2-40B4-BE49-F238E27FC236}">
                <a16:creationId xmlns:a16="http://schemas.microsoft.com/office/drawing/2014/main" id="{09B915C8-BC51-D535-092D-8D84C6EE1EE7}"/>
              </a:ext>
            </a:extLst>
          </p:cNvPr>
          <p:cNvSpPr txBox="1">
            <a:spLocks/>
          </p:cNvSpPr>
          <p:nvPr/>
        </p:nvSpPr>
        <p:spPr>
          <a:xfrm>
            <a:off x="5829583" y="4583221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Second inner layer</a:t>
            </a:r>
          </a:p>
          <a:p>
            <a:pPr marL="203200"/>
            <a:endParaRPr lang="en-US" sz="1700" b="1" i="1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Power Plane 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3V3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5V</a:t>
            </a:r>
            <a:endParaRPr lang="en-US" sz="1700" i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A2CE663A-D4F8-A3A4-0164-8D12214384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C83A2378-F977-45AD-49F0-00CA4681A1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8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6B40B8-A6C1-7D8D-D35B-9B8FE6B158FE}"/>
              </a:ext>
            </a:extLst>
          </p:cNvPr>
          <p:cNvSpPr txBox="1"/>
          <p:nvPr/>
        </p:nvSpPr>
        <p:spPr>
          <a:xfrm>
            <a:off x="594363" y="214950"/>
            <a:ext cx="5218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Schematic Diagram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03D61DF7-F41F-0019-ED88-D30A3FE1213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Θέση αριθμού διαφάνειας 10">
            <a:extLst>
              <a:ext uri="{FF2B5EF4-FFF2-40B4-BE49-F238E27FC236}">
                <a16:creationId xmlns:a16="http://schemas.microsoft.com/office/drawing/2014/main" id="{4F0BA172-0339-DDCA-7057-3F66796CD122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8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0F62329F-9137-EFAF-BA4F-8DC836CC782E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D78C0-3F9E-934A-8ECF-E7FAAF7A5D6E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0" name="Εικόνα 9"/>
          <p:cNvPicPr>
            <a:picLocks noChangeAspect="1"/>
          </p:cNvPicPr>
          <p:nvPr/>
        </p:nvPicPr>
        <p:blipFill>
          <a:blip r:embed="rId4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69" y="1364796"/>
            <a:ext cx="8041003" cy="41219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A20DE28C-D255-4401-134A-F7D158F3B1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C88605F5-FDE3-4226-4BEE-90E6758C1A1F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E65F0E07-AE11-AC47-AF20-CCFC269B70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9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1B149E3F-DDE2-1945-A935-6E0B02EF9F68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9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795EF-E8BC-823E-7CEB-30011F2C6E10}"/>
              </a:ext>
            </a:extLst>
          </p:cNvPr>
          <p:cNvSpPr txBox="1"/>
          <p:nvPr/>
        </p:nvSpPr>
        <p:spPr>
          <a:xfrm>
            <a:off x="594363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Power Supply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292E54D8-CA82-1898-9075-D700B23368C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E5460-EF65-C46A-48EA-2FA51C728A17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4" name="Εικόνα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16" y="1869645"/>
            <a:ext cx="12204432" cy="3118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413</Words>
  <Application>Microsoft Office PowerPoint</Application>
  <PresentationFormat>Ευρεία οθόνη</PresentationFormat>
  <Paragraphs>170</Paragraphs>
  <Slides>19</Slides>
  <Notes>18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19</vt:i4>
      </vt:variant>
    </vt:vector>
  </HeadingPairs>
  <TitlesOfParts>
    <vt:vector size="23" baseType="lpstr">
      <vt:lpstr>Arial</vt:lpstr>
      <vt:lpstr>Calibri</vt:lpstr>
      <vt:lpstr>Cambria Math</vt:lpstr>
      <vt:lpstr>Office Theme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lina syranastasi</dc:creator>
  <cp:lastModifiedBy>Asus</cp:lastModifiedBy>
  <cp:revision>220</cp:revision>
  <dcterms:modified xsi:type="dcterms:W3CDTF">2025-10-21T19:45:21Z</dcterms:modified>
</cp:coreProperties>
</file>